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BM Plex Sans Medium"/>
      <p:regular r:id="rId17"/>
    </p:embeddedFont>
    <p:embeddedFont>
      <p:font typeface="IBM Plex Sans Medium"/>
      <p:regular r:id="rId18"/>
    </p:embeddedFont>
    <p:embeddedFont>
      <p:font typeface="IBM Plex Sans Medium"/>
      <p:regular r:id="rId19"/>
    </p:embeddedFont>
    <p:embeddedFont>
      <p:font typeface="IBM Plex Sans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2-8.png>
</file>

<file path=ppt/media/image-2-9.sv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8-1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image" Target="../media/image-2-8.png"/><Relationship Id="rId9" Type="http://schemas.openxmlformats.org/officeDocument/2006/relationships/image" Target="../media/image-2-9.svg"/><Relationship Id="rId10" Type="http://schemas.openxmlformats.org/officeDocument/2006/relationships/slideLayout" Target="../slideLayouts/slideLayout3.xml"/><Relationship Id="rId11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slideLayout" Target="../slideLayouts/slideLayout10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65945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Analysis Report: Ola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Project Tools Used: Python, SQL (MySQL), Power BI, Excel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88463"/>
            <a:ext cx="66472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Payment Method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37403"/>
            <a:ext cx="3664744" cy="1669852"/>
          </a:xfrm>
          <a:prstGeom prst="roundRect">
            <a:avLst>
              <a:gd name="adj" fmla="val 2038"/>
            </a:avLst>
          </a:prstGeom>
          <a:solidFill>
            <a:srgbClr val="FFBC8F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Cash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754636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Dominant payment mode—largest share of revenue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UPI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Primary digital payment method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Cards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Minimal adoption → low digital penetration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2331" y="433983"/>
            <a:ext cx="3945612" cy="493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Project Objective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552331" y="1163836"/>
            <a:ext cx="8039338" cy="1540431"/>
          </a:xfrm>
          <a:prstGeom prst="roundRect">
            <a:avLst>
              <a:gd name="adj" fmla="val 1537"/>
            </a:avLst>
          </a:prstGeom>
          <a:solidFill>
            <a:srgbClr val="484B51"/>
          </a:solidFill>
          <a:ln/>
        </p:spPr>
      </p:sp>
      <p:sp>
        <p:nvSpPr>
          <p:cNvPr id="5" name="Shape 2"/>
          <p:cNvSpPr/>
          <p:nvPr/>
        </p:nvSpPr>
        <p:spPr>
          <a:xfrm>
            <a:off x="710089" y="1321594"/>
            <a:ext cx="473393" cy="473393"/>
          </a:xfrm>
          <a:prstGeom prst="roundRect">
            <a:avLst>
              <a:gd name="adj" fmla="val 19313943"/>
            </a:avLst>
          </a:prstGeom>
          <a:solidFill>
            <a:srgbClr val="FFBC8F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0224" y="1451729"/>
            <a:ext cx="213003" cy="2130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10089" y="1952744"/>
            <a:ext cx="1972747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Cancellation Drivers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710089" y="2293977"/>
            <a:ext cx="7723823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key factors behind high cancellation rates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552331" y="2862024"/>
            <a:ext cx="8039338" cy="1540431"/>
          </a:xfrm>
          <a:prstGeom prst="roundRect">
            <a:avLst>
              <a:gd name="adj" fmla="val 1537"/>
            </a:avLst>
          </a:prstGeom>
          <a:solidFill>
            <a:srgbClr val="484B51"/>
          </a:solidFill>
          <a:ln/>
        </p:spPr>
      </p:sp>
      <p:sp>
        <p:nvSpPr>
          <p:cNvPr id="10" name="Shape 6"/>
          <p:cNvSpPr/>
          <p:nvPr/>
        </p:nvSpPr>
        <p:spPr>
          <a:xfrm>
            <a:off x="710089" y="3019782"/>
            <a:ext cx="473393" cy="473393"/>
          </a:xfrm>
          <a:prstGeom prst="roundRect">
            <a:avLst>
              <a:gd name="adj" fmla="val 19313943"/>
            </a:avLst>
          </a:prstGeom>
          <a:solidFill>
            <a:srgbClr val="FFBC8F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224" y="3149918"/>
            <a:ext cx="213003" cy="21300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10089" y="3650933"/>
            <a:ext cx="1972747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Booking Trends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710089" y="3992166"/>
            <a:ext cx="7723823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 patterns and vehicle performance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552331" y="4560213"/>
            <a:ext cx="8039338" cy="1540431"/>
          </a:xfrm>
          <a:prstGeom prst="roundRect">
            <a:avLst>
              <a:gd name="adj" fmla="val 1537"/>
            </a:avLst>
          </a:prstGeom>
          <a:solidFill>
            <a:srgbClr val="484B51"/>
          </a:solidFill>
          <a:ln/>
        </p:spPr>
      </p:sp>
      <p:sp>
        <p:nvSpPr>
          <p:cNvPr id="15" name="Shape 10"/>
          <p:cNvSpPr/>
          <p:nvPr/>
        </p:nvSpPr>
        <p:spPr>
          <a:xfrm>
            <a:off x="710089" y="4717971"/>
            <a:ext cx="473393" cy="473393"/>
          </a:xfrm>
          <a:prstGeom prst="roundRect">
            <a:avLst>
              <a:gd name="adj" fmla="val 19313943"/>
            </a:avLst>
          </a:prstGeom>
          <a:solidFill>
            <a:srgbClr val="FFBC8F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0224" y="4848106"/>
            <a:ext cx="213003" cy="21300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10089" y="5349121"/>
            <a:ext cx="1972747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Operational Gaps</a:t>
            </a:r>
            <a:endParaRPr lang="en-US" sz="1550" dirty="0"/>
          </a:p>
        </p:txBody>
      </p:sp>
      <p:sp>
        <p:nvSpPr>
          <p:cNvPr id="18" name="Text 12"/>
          <p:cNvSpPr/>
          <p:nvPr/>
        </p:nvSpPr>
        <p:spPr>
          <a:xfrm>
            <a:off x="710089" y="5690354"/>
            <a:ext cx="7723823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Pinpoint bottlenecks like "Driver Not Found"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552331" y="6258401"/>
            <a:ext cx="8039338" cy="1540431"/>
          </a:xfrm>
          <a:prstGeom prst="roundRect">
            <a:avLst>
              <a:gd name="adj" fmla="val 1537"/>
            </a:avLst>
          </a:prstGeom>
          <a:solidFill>
            <a:srgbClr val="484B51"/>
          </a:solidFill>
          <a:ln/>
        </p:spPr>
      </p:sp>
      <p:sp>
        <p:nvSpPr>
          <p:cNvPr id="20" name="Shape 14"/>
          <p:cNvSpPr/>
          <p:nvPr/>
        </p:nvSpPr>
        <p:spPr>
          <a:xfrm>
            <a:off x="710089" y="6416159"/>
            <a:ext cx="473393" cy="473393"/>
          </a:xfrm>
          <a:prstGeom prst="roundRect">
            <a:avLst>
              <a:gd name="adj" fmla="val 19313943"/>
            </a:avLst>
          </a:prstGeom>
          <a:solidFill>
            <a:srgbClr val="FFBC8F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0224" y="6546294"/>
            <a:ext cx="213003" cy="213003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10089" y="7047309"/>
            <a:ext cx="1986558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Revenue Optimization</a:t>
            </a:r>
            <a:endParaRPr lang="en-US" sz="1550" dirty="0"/>
          </a:p>
        </p:txBody>
      </p:sp>
      <p:sp>
        <p:nvSpPr>
          <p:cNvPr id="23" name="Text 16"/>
          <p:cNvSpPr/>
          <p:nvPr/>
        </p:nvSpPr>
        <p:spPr>
          <a:xfrm>
            <a:off x="710089" y="7388543"/>
            <a:ext cx="7723823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Evaluate ratings, revenue, payment preferences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299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0057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Dataset Size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258687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 records: 103,024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302906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Columns: 21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347126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Memory: 16.5 MB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40609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Variables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280190" y="464212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Booking details: Date, Time, Status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44722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 &amp; Driver ratings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280190" y="588942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Ride details: Vehicle Type, Distance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669452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Financials: Value, Payment Method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20057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Unique Counts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342721" y="258687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Booking Status: 4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342721" y="302906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Vehicle Types: 7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342721" y="347126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Locations: 50 each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342721" y="391346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Payment Methods: 4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10342721" y="435566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Ratings: 21 unique values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0342721" y="49453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Missing Data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10342721" y="5526524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Significant gaps in TAT, ratings, cancellation reasons—handled through cleaning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6988" y="524828"/>
            <a:ext cx="6691670" cy="595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Cleaning &amp; Preprocessing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66988" y="1406247"/>
            <a:ext cx="78100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Performed using Python (Pandas) and Power BI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666988" y="1925479"/>
            <a:ext cx="190500" cy="238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500" dirty="0"/>
          </a:p>
        </p:txBody>
      </p:sp>
      <p:sp>
        <p:nvSpPr>
          <p:cNvPr id="6" name="Shape 3"/>
          <p:cNvSpPr/>
          <p:nvPr/>
        </p:nvSpPr>
        <p:spPr>
          <a:xfrm>
            <a:off x="666988" y="2226588"/>
            <a:ext cx="7810024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7" name="Text 4"/>
          <p:cNvSpPr/>
          <p:nvPr/>
        </p:nvSpPr>
        <p:spPr>
          <a:xfrm>
            <a:off x="666988" y="2367558"/>
            <a:ext cx="2382441" cy="297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Remove &amp; Validate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66988" y="2779633"/>
            <a:ext cx="78100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Removed blank columns, checked nulls, validated Booking_ID uniqueness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66988" y="3417927"/>
            <a:ext cx="190500" cy="238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6988" y="3719036"/>
            <a:ext cx="7810024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1" name="Text 8"/>
          <p:cNvSpPr/>
          <p:nvPr/>
        </p:nvSpPr>
        <p:spPr>
          <a:xfrm>
            <a:off x="666988" y="3860006"/>
            <a:ext cx="2382441" cy="297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Standardize Formats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66988" y="4272082"/>
            <a:ext cx="78100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Cleaned date/time formats, trimmed text, normalized categories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666988" y="4910376"/>
            <a:ext cx="190500" cy="238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66988" y="5211485"/>
            <a:ext cx="7810024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5" name="Text 12"/>
          <p:cNvSpPr/>
          <p:nvPr/>
        </p:nvSpPr>
        <p:spPr>
          <a:xfrm>
            <a:off x="666988" y="5352455"/>
            <a:ext cx="2382441" cy="297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Convert &amp; Transform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666988" y="5764530"/>
            <a:ext cx="78100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Converted datatypes, removed spaces, ensured consistency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666988" y="6402824"/>
            <a:ext cx="190500" cy="238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04</a:t>
            </a:r>
            <a:endParaRPr lang="en-US" sz="1500" dirty="0"/>
          </a:p>
        </p:txBody>
      </p:sp>
      <p:sp>
        <p:nvSpPr>
          <p:cNvPr id="18" name="Shape 15"/>
          <p:cNvSpPr/>
          <p:nvPr/>
        </p:nvSpPr>
        <p:spPr>
          <a:xfrm>
            <a:off x="666988" y="6703933"/>
            <a:ext cx="7810024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9" name="Text 16"/>
          <p:cNvSpPr/>
          <p:nvPr/>
        </p:nvSpPr>
        <p:spPr>
          <a:xfrm>
            <a:off x="666988" y="6844903"/>
            <a:ext cx="2382441" cy="297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Quality Assurance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666988" y="7256978"/>
            <a:ext cx="7810024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Validated for accurate visualizations and SQL queries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7652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Methodology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825466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0522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Python (EDA)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2542699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Imported dataset, reviewed structure, evaluated missing data, performed transformations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495318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37221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SQL (Deep-Dive)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4212550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Analyzed successful bookings, ride distance, customer patterns, cancellations, revenue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165169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5391983"/>
            <a:ext cx="3116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Power BI (Visualization)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5882402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Created interactive dashboards with line charts, donut charts, tables, DAX measures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280190" y="709017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Multi-tool approach ensured complete 360° system understanding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5902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Insights</a:t>
            </a:r>
            <a:endParaRPr lang="en-US" sz="8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Booking Trends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Daily bookings remained stable between 3200–3400 during July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877026"/>
            <a:ext cx="3660338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3432</a:t>
            </a:r>
            <a:endParaRPr lang="en-US" sz="5850" dirty="0"/>
          </a:p>
        </p:txBody>
      </p:sp>
      <p:sp>
        <p:nvSpPr>
          <p:cNvPr id="5" name="Text 3"/>
          <p:cNvSpPr/>
          <p:nvPr/>
        </p:nvSpPr>
        <p:spPr>
          <a:xfrm>
            <a:off x="1206341" y="3908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Highest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489966"/>
            <a:ext cx="36603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July 30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737616" y="2877026"/>
            <a:ext cx="3660458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3072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5150168" y="3908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Lowest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4737616" y="4489966"/>
            <a:ext cx="36604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July 31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108019"/>
            <a:ext cx="7604284" cy="963811"/>
          </a:xfrm>
          <a:prstGeom prst="roundRect">
            <a:avLst>
              <a:gd name="adj" fmla="val 3530"/>
            </a:avLst>
          </a:prstGeom>
          <a:solidFill>
            <a:srgbClr val="4D1F00"/>
          </a:solidFill>
          <a:ln/>
        </p:spPr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5452110"/>
            <a:ext cx="283488" cy="226814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1530906" y="5391507"/>
            <a:ext cx="66403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Consistent, predictable demand without major volatility</a:t>
            </a:r>
            <a:endParaRPr lang="en-US" sz="17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8888" y="494109"/>
            <a:ext cx="5853708" cy="561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Booking Status Performance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8888" y="1504712"/>
            <a:ext cx="4307800" cy="592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50"/>
              </a:lnSpc>
              <a:buNone/>
            </a:pPr>
            <a:r>
              <a:rPr lang="en-US" sz="4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103K</a:t>
            </a:r>
            <a:endParaRPr lang="en-US" sz="4650" dirty="0"/>
          </a:p>
        </p:txBody>
      </p:sp>
      <p:sp>
        <p:nvSpPr>
          <p:cNvPr id="4" name="Text 2"/>
          <p:cNvSpPr/>
          <p:nvPr/>
        </p:nvSpPr>
        <p:spPr>
          <a:xfrm>
            <a:off x="1659612" y="2322076"/>
            <a:ext cx="224623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Total Bookings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161240" y="1504712"/>
            <a:ext cx="4307800" cy="592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50"/>
              </a:lnSpc>
              <a:buNone/>
            </a:pPr>
            <a:r>
              <a:rPr lang="en-US" sz="4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64K</a:t>
            </a:r>
            <a:endParaRPr lang="en-US" sz="4650" dirty="0"/>
          </a:p>
        </p:txBody>
      </p:sp>
      <p:sp>
        <p:nvSpPr>
          <p:cNvPr id="6" name="Text 4"/>
          <p:cNvSpPr/>
          <p:nvPr/>
        </p:nvSpPr>
        <p:spPr>
          <a:xfrm>
            <a:off x="6191964" y="2322076"/>
            <a:ext cx="224623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Successful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93593" y="1504712"/>
            <a:ext cx="4307919" cy="592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50"/>
              </a:lnSpc>
              <a:buNone/>
            </a:pPr>
            <a:r>
              <a:rPr lang="en-US" sz="4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29K</a:t>
            </a:r>
            <a:endParaRPr lang="en-US" sz="4650" dirty="0"/>
          </a:p>
        </p:txBody>
      </p:sp>
      <p:sp>
        <p:nvSpPr>
          <p:cNvPr id="8" name="Text 6"/>
          <p:cNvSpPr/>
          <p:nvPr/>
        </p:nvSpPr>
        <p:spPr>
          <a:xfrm>
            <a:off x="10724436" y="2322076"/>
            <a:ext cx="224623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Cancelled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6209943" y="3972758"/>
            <a:ext cx="2210157" cy="449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00"/>
              </a:lnSpc>
              <a:buNone/>
            </a:pPr>
            <a:r>
              <a:rPr lang="en-US" sz="3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28%</a:t>
            </a:r>
            <a:endParaRPr lang="en-US" sz="35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67412" y="2849761"/>
            <a:ext cx="2695456" cy="2695456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6192083" y="5769769"/>
            <a:ext cx="224623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Cancellation Rate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888" y="6158270"/>
            <a:ext cx="13372624" cy="28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Industry benchmark target: &lt;10%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628888" y="6827401"/>
            <a:ext cx="224623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Driver Cancellations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28888" y="7287816"/>
            <a:ext cx="6467118" cy="28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18K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(highest category)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7542014" y="6827401"/>
            <a:ext cx="224623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Driver Not Found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542014" y="7287816"/>
            <a:ext cx="6467118" cy="28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10K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→ Supply-demand imbalance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9394"/>
            <a:ext cx="67578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Vehicle Type Performance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918335"/>
            <a:ext cx="7556421" cy="2252305"/>
          </a:xfrm>
          <a:prstGeom prst="roundRect">
            <a:avLst>
              <a:gd name="adj" fmla="val 1511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10670" y="1948815"/>
            <a:ext cx="907256" cy="2191345"/>
          </a:xfrm>
          <a:prstGeom prst="rect">
            <a:avLst/>
          </a:prstGeom>
          <a:solidFill>
            <a:srgbClr val="484B51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94158" y="2874288"/>
            <a:ext cx="340162" cy="3401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44740" y="21756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Prime Sedan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44740" y="2666048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total booking value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444740" y="3108246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successful trip value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7444740" y="3550444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total distance traveled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80190" y="4397454"/>
            <a:ext cx="7556421" cy="1367909"/>
          </a:xfrm>
          <a:prstGeom prst="roundRect">
            <a:avLst>
              <a:gd name="adj" fmla="val 2487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12" name="Shape 8"/>
          <p:cNvSpPr/>
          <p:nvPr/>
        </p:nvSpPr>
        <p:spPr>
          <a:xfrm>
            <a:off x="6310670" y="4427934"/>
            <a:ext cx="907256" cy="1306949"/>
          </a:xfrm>
          <a:prstGeom prst="rect">
            <a:avLst/>
          </a:prstGeom>
          <a:solidFill>
            <a:srgbClr val="484B51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94158" y="4911209"/>
            <a:ext cx="340162" cy="34016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444740" y="46547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E-Bike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444740" y="5145167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average ride distance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6280190" y="5992178"/>
            <a:ext cx="7556421" cy="1367909"/>
          </a:xfrm>
          <a:prstGeom prst="roundRect">
            <a:avLst>
              <a:gd name="adj" fmla="val 2487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17" name="Shape 12"/>
          <p:cNvSpPr/>
          <p:nvPr/>
        </p:nvSpPr>
        <p:spPr>
          <a:xfrm>
            <a:off x="6310670" y="6022658"/>
            <a:ext cx="907256" cy="1306949"/>
          </a:xfrm>
          <a:prstGeom prst="rect">
            <a:avLst/>
          </a:prstGeom>
          <a:solidFill>
            <a:srgbClr val="484B51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94158" y="6505932"/>
            <a:ext cx="340162" cy="340162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7444740" y="62494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Prime Plus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444740" y="6739890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customer rating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2025-11-21T07:47:47Z</dcterms:created>
  <dcterms:modified xsi:type="dcterms:W3CDTF">2025-11-21T07:47:47Z</dcterms:modified>
</cp:coreProperties>
</file>